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B4F9D1C-8BD1-47FC-A90A-A160FE092F34}" type="datetimeFigureOut">
              <a:rPr lang="ru-RU" smtClean="0"/>
              <a:t>22.08.2012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02EAED1-F226-4DEB-98D9-0A57A16E23E8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357166"/>
            <a:ext cx="7406640" cy="3429024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/>
              <a:t>Суицидальное</a:t>
            </a:r>
            <a:br>
              <a:rPr lang="ru-RU" sz="6000" dirty="0" smtClean="0"/>
            </a:br>
            <a:r>
              <a:rPr lang="ru-RU" sz="6000" dirty="0" smtClean="0"/>
              <a:t>поведение.</a:t>
            </a:r>
            <a:endParaRPr lang="ru-RU" sz="6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Методы исследования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285860"/>
            <a:ext cx="7498080" cy="4962540"/>
          </a:xfrm>
        </p:spPr>
        <p:txBody>
          <a:bodyPr>
            <a:noAutofit/>
          </a:bodyPr>
          <a:lstStyle/>
          <a:p>
            <a:r>
              <a:rPr lang="ru-RU" sz="2500" dirty="0" smtClean="0">
                <a:solidFill>
                  <a:srgbClr val="002060"/>
                </a:solidFill>
              </a:rPr>
              <a:t>Модифицированный </a:t>
            </a:r>
            <a:r>
              <a:rPr lang="ru-RU" sz="2500" dirty="0" err="1" smtClean="0">
                <a:solidFill>
                  <a:srgbClr val="002060"/>
                </a:solidFill>
              </a:rPr>
              <a:t>опросник</a:t>
            </a:r>
            <a:r>
              <a:rPr lang="ru-RU" sz="2500" dirty="0" smtClean="0">
                <a:solidFill>
                  <a:srgbClr val="002060"/>
                </a:solidFill>
              </a:rPr>
              <a:t>  для идентификации типов акцентуаций характера у подростков </a:t>
            </a:r>
            <a:r>
              <a:rPr lang="ru-RU" sz="2500" dirty="0" smtClean="0">
                <a:solidFill>
                  <a:srgbClr val="002060"/>
                </a:solidFill>
              </a:rPr>
              <a:t> </a:t>
            </a:r>
            <a:r>
              <a:rPr lang="ru-RU" sz="2500" dirty="0" smtClean="0">
                <a:solidFill>
                  <a:srgbClr val="002060"/>
                </a:solidFill>
              </a:rPr>
              <a:t>(Тест </a:t>
            </a:r>
            <a:r>
              <a:rPr lang="ru-RU" sz="2500" dirty="0" err="1" smtClean="0">
                <a:solidFill>
                  <a:srgbClr val="002060"/>
                </a:solidFill>
              </a:rPr>
              <a:t>Личко</a:t>
            </a:r>
            <a:r>
              <a:rPr lang="ru-RU" sz="2500" dirty="0" smtClean="0">
                <a:solidFill>
                  <a:srgbClr val="002060"/>
                </a:solidFill>
              </a:rPr>
              <a:t> </a:t>
            </a:r>
            <a:r>
              <a:rPr lang="ru-RU" sz="2500" dirty="0" smtClean="0">
                <a:solidFill>
                  <a:srgbClr val="002060"/>
                </a:solidFill>
              </a:rPr>
              <a:t>ПДО)</a:t>
            </a:r>
          </a:p>
          <a:p>
            <a:pPr>
              <a:buNone/>
            </a:pPr>
            <a:endParaRPr lang="ru-RU" sz="2500" dirty="0" smtClean="0">
              <a:solidFill>
                <a:srgbClr val="002060"/>
              </a:solidFill>
            </a:endParaRPr>
          </a:p>
          <a:p>
            <a:r>
              <a:rPr lang="ru-RU" sz="2500" dirty="0" smtClean="0">
                <a:solidFill>
                  <a:srgbClr val="002060"/>
                </a:solidFill>
              </a:rPr>
              <a:t>Тест </a:t>
            </a:r>
            <a:r>
              <a:rPr lang="ru-RU" sz="2500" dirty="0" err="1" smtClean="0">
                <a:solidFill>
                  <a:srgbClr val="002060"/>
                </a:solidFill>
              </a:rPr>
              <a:t>фрустрационной</a:t>
            </a:r>
            <a:r>
              <a:rPr lang="ru-RU" sz="2500" dirty="0" smtClean="0">
                <a:solidFill>
                  <a:srgbClr val="002060"/>
                </a:solidFill>
              </a:rPr>
              <a:t> толерантности Розенцвейга</a:t>
            </a:r>
          </a:p>
          <a:p>
            <a:endParaRPr lang="ru-RU" sz="2500" dirty="0" smtClean="0">
              <a:solidFill>
                <a:srgbClr val="002060"/>
              </a:solidFill>
            </a:endParaRPr>
          </a:p>
          <a:p>
            <a:r>
              <a:rPr lang="ru-RU" sz="2500" dirty="0" smtClean="0">
                <a:solidFill>
                  <a:srgbClr val="002060"/>
                </a:solidFill>
              </a:rPr>
              <a:t>Определение </a:t>
            </a:r>
            <a:r>
              <a:rPr lang="ru-RU" sz="2500" dirty="0" smtClean="0">
                <a:solidFill>
                  <a:srgbClr val="002060"/>
                </a:solidFill>
              </a:rPr>
              <a:t>направленности личности Б. </a:t>
            </a:r>
            <a:r>
              <a:rPr lang="ru-RU" sz="2500" dirty="0" err="1" smtClean="0">
                <a:solidFill>
                  <a:srgbClr val="002060"/>
                </a:solidFill>
              </a:rPr>
              <a:t>Басса</a:t>
            </a:r>
            <a:endParaRPr lang="ru-RU" sz="2500" dirty="0" smtClean="0">
              <a:solidFill>
                <a:srgbClr val="002060"/>
              </a:solidFill>
            </a:endParaRPr>
          </a:p>
          <a:p>
            <a:endParaRPr lang="ru-RU" sz="2500" dirty="0" smtClean="0">
              <a:solidFill>
                <a:srgbClr val="002060"/>
              </a:solidFill>
            </a:endParaRPr>
          </a:p>
          <a:p>
            <a:r>
              <a:rPr lang="ru-RU" sz="2500" dirty="0" smtClean="0">
                <a:solidFill>
                  <a:srgbClr val="002060"/>
                </a:solidFill>
              </a:rPr>
              <a:t>Тест </a:t>
            </a:r>
            <a:r>
              <a:rPr lang="ru-RU" sz="2500" dirty="0" smtClean="0">
                <a:solidFill>
                  <a:srgbClr val="002060"/>
                </a:solidFill>
              </a:rPr>
              <a:t>тревожности </a:t>
            </a:r>
            <a:r>
              <a:rPr lang="ru-RU" sz="2500" dirty="0" err="1" smtClean="0">
                <a:solidFill>
                  <a:srgbClr val="002060"/>
                </a:solidFill>
              </a:rPr>
              <a:t>Амена</a:t>
            </a:r>
            <a:endParaRPr lang="ru-RU" sz="2500" dirty="0" smtClean="0">
              <a:solidFill>
                <a:srgbClr val="002060"/>
              </a:solidFill>
            </a:endParaRPr>
          </a:p>
          <a:p>
            <a:endParaRPr lang="ru-RU" sz="2500" dirty="0" smtClean="0">
              <a:solidFill>
                <a:srgbClr val="002060"/>
              </a:solidFill>
            </a:endParaRPr>
          </a:p>
          <a:p>
            <a:r>
              <a:rPr lang="ru-RU" sz="2500" dirty="0" err="1" smtClean="0">
                <a:solidFill>
                  <a:srgbClr val="002060"/>
                </a:solidFill>
              </a:rPr>
              <a:t>Опросник</a:t>
            </a:r>
            <a:r>
              <a:rPr lang="ru-RU" sz="2500" dirty="0" smtClean="0">
                <a:solidFill>
                  <a:srgbClr val="002060"/>
                </a:solidFill>
              </a:rPr>
              <a:t> </a:t>
            </a:r>
            <a:r>
              <a:rPr lang="ru-RU" sz="2500" dirty="0" smtClean="0">
                <a:solidFill>
                  <a:srgbClr val="002060"/>
                </a:solidFill>
              </a:rPr>
              <a:t>Г. </a:t>
            </a:r>
            <a:r>
              <a:rPr lang="ru-RU" sz="2500" dirty="0" err="1" smtClean="0">
                <a:solidFill>
                  <a:srgbClr val="002060"/>
                </a:solidFill>
              </a:rPr>
              <a:t>Айзенка</a:t>
            </a:r>
            <a:r>
              <a:rPr lang="ru-RU" sz="2500" dirty="0" smtClean="0">
                <a:solidFill>
                  <a:srgbClr val="002060"/>
                </a:solidFill>
              </a:rPr>
              <a:t> «Самооценка психических состояний личности».</a:t>
            </a:r>
          </a:p>
          <a:p>
            <a:endParaRPr lang="ru-RU" sz="2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>
            <a:normAutofit lnSpcReduction="10000"/>
          </a:bodyPr>
          <a:lstStyle/>
          <a:p>
            <a:r>
              <a:rPr lang="ru-RU" sz="2700" dirty="0" smtClean="0">
                <a:solidFill>
                  <a:srgbClr val="002060"/>
                </a:solidFill>
              </a:rPr>
              <a:t>Изучение личностных особенностей учащихся (Многофакторный личностный </a:t>
            </a:r>
            <a:r>
              <a:rPr lang="ru-RU" sz="2700" dirty="0" err="1" smtClean="0">
                <a:solidFill>
                  <a:srgbClr val="002060"/>
                </a:solidFill>
              </a:rPr>
              <a:t>опросник</a:t>
            </a:r>
            <a:r>
              <a:rPr lang="ru-RU" sz="2700" dirty="0" smtClean="0">
                <a:solidFill>
                  <a:srgbClr val="002060"/>
                </a:solidFill>
              </a:rPr>
              <a:t>     </a:t>
            </a:r>
            <a:r>
              <a:rPr lang="ru-RU" sz="2700" dirty="0" smtClean="0">
                <a:solidFill>
                  <a:srgbClr val="002060"/>
                </a:solidFill>
              </a:rPr>
              <a:t>Р.Б. </a:t>
            </a:r>
            <a:r>
              <a:rPr lang="ru-RU" sz="2700" dirty="0" err="1" smtClean="0">
                <a:solidFill>
                  <a:srgbClr val="002060"/>
                </a:solidFill>
              </a:rPr>
              <a:t>Кеттелла</a:t>
            </a:r>
            <a:r>
              <a:rPr lang="ru-RU" sz="2700" dirty="0" smtClean="0">
                <a:solidFill>
                  <a:srgbClr val="002060"/>
                </a:solidFill>
              </a:rPr>
              <a:t>, Р.В. </a:t>
            </a:r>
            <a:r>
              <a:rPr lang="ru-RU" sz="2700" dirty="0" err="1" smtClean="0">
                <a:solidFill>
                  <a:srgbClr val="002060"/>
                </a:solidFill>
              </a:rPr>
              <a:t>Коана</a:t>
            </a:r>
            <a:r>
              <a:rPr lang="ru-RU" sz="2700" dirty="0" smtClean="0">
                <a:solidFill>
                  <a:srgbClr val="002060"/>
                </a:solidFill>
              </a:rPr>
              <a:t>)</a:t>
            </a:r>
          </a:p>
          <a:p>
            <a:endParaRPr lang="ru-RU" sz="2700" dirty="0" smtClean="0">
              <a:solidFill>
                <a:srgbClr val="002060"/>
              </a:solidFill>
            </a:endParaRPr>
          </a:p>
          <a:p>
            <a:r>
              <a:rPr lang="ru-RU" sz="2700" dirty="0" smtClean="0">
                <a:solidFill>
                  <a:srgbClr val="002060"/>
                </a:solidFill>
              </a:rPr>
              <a:t>Диагностика </a:t>
            </a:r>
            <a:r>
              <a:rPr lang="ru-RU" sz="2700" dirty="0" smtClean="0">
                <a:solidFill>
                  <a:srgbClr val="002060"/>
                </a:solidFill>
              </a:rPr>
              <a:t>характерологических особенностей личности (</a:t>
            </a:r>
            <a:r>
              <a:rPr lang="ru-RU" sz="2700" dirty="0" err="1" smtClean="0">
                <a:solidFill>
                  <a:srgbClr val="002060"/>
                </a:solidFill>
              </a:rPr>
              <a:t>Опросник</a:t>
            </a:r>
            <a:r>
              <a:rPr lang="ru-RU" sz="2700" dirty="0" smtClean="0">
                <a:solidFill>
                  <a:srgbClr val="002060"/>
                </a:solidFill>
              </a:rPr>
              <a:t> </a:t>
            </a:r>
            <a:r>
              <a:rPr lang="ru-RU" sz="2700" dirty="0" err="1" smtClean="0">
                <a:solidFill>
                  <a:srgbClr val="002060"/>
                </a:solidFill>
              </a:rPr>
              <a:t>Айзенка</a:t>
            </a:r>
            <a:r>
              <a:rPr lang="ru-RU" sz="2700" dirty="0" smtClean="0">
                <a:solidFill>
                  <a:srgbClr val="002060"/>
                </a:solidFill>
              </a:rPr>
              <a:t>)</a:t>
            </a:r>
          </a:p>
          <a:p>
            <a:endParaRPr lang="ru-RU" sz="2700" dirty="0" smtClean="0">
              <a:solidFill>
                <a:srgbClr val="002060"/>
              </a:solidFill>
            </a:endParaRPr>
          </a:p>
          <a:p>
            <a:r>
              <a:rPr lang="ru-RU" sz="2700" dirty="0" smtClean="0">
                <a:solidFill>
                  <a:srgbClr val="002060"/>
                </a:solidFill>
              </a:rPr>
              <a:t>Диагностика </a:t>
            </a:r>
            <a:r>
              <a:rPr lang="ru-RU" sz="2700" dirty="0" smtClean="0">
                <a:solidFill>
                  <a:srgbClr val="002060"/>
                </a:solidFill>
              </a:rPr>
              <a:t>страхов у детей </a:t>
            </a:r>
            <a:r>
              <a:rPr lang="ru-RU" sz="2700" dirty="0" smtClean="0">
                <a:solidFill>
                  <a:srgbClr val="002060"/>
                </a:solidFill>
              </a:rPr>
              <a:t> (</a:t>
            </a:r>
            <a:r>
              <a:rPr lang="ru-RU" sz="2700" dirty="0" smtClean="0">
                <a:solidFill>
                  <a:srgbClr val="002060"/>
                </a:solidFill>
              </a:rPr>
              <a:t>тест «Страхи в домиках</a:t>
            </a:r>
            <a:r>
              <a:rPr lang="ru-RU" sz="2700" dirty="0" smtClean="0">
                <a:solidFill>
                  <a:srgbClr val="002060"/>
                </a:solidFill>
              </a:rPr>
              <a:t>»)</a:t>
            </a:r>
          </a:p>
          <a:p>
            <a:endParaRPr lang="ru-RU" sz="2700" dirty="0" smtClean="0">
              <a:solidFill>
                <a:srgbClr val="002060"/>
              </a:solidFill>
            </a:endParaRPr>
          </a:p>
          <a:p>
            <a:r>
              <a:rPr lang="ru-RU" sz="2700" dirty="0" smtClean="0">
                <a:solidFill>
                  <a:srgbClr val="002060"/>
                </a:solidFill>
              </a:rPr>
              <a:t>Диагностика </a:t>
            </a:r>
            <a:r>
              <a:rPr lang="ru-RU" sz="2700" dirty="0" smtClean="0">
                <a:solidFill>
                  <a:srgbClr val="002060"/>
                </a:solidFill>
              </a:rPr>
              <a:t>уровня тревожности </a:t>
            </a:r>
            <a:r>
              <a:rPr lang="ru-RU" sz="2700" dirty="0" err="1" smtClean="0">
                <a:solidFill>
                  <a:srgbClr val="002060"/>
                </a:solidFill>
              </a:rPr>
              <a:t>Филлипса</a:t>
            </a:r>
            <a:endParaRPr lang="ru-RU" sz="2700" dirty="0" smtClean="0">
              <a:solidFill>
                <a:srgbClr val="002060"/>
              </a:solidFill>
            </a:endParaRPr>
          </a:p>
          <a:p>
            <a:endParaRPr lang="ru-RU" sz="2700" dirty="0" smtClean="0">
              <a:solidFill>
                <a:srgbClr val="002060"/>
              </a:solidFill>
            </a:endParaRPr>
          </a:p>
          <a:p>
            <a:r>
              <a:rPr lang="ru-RU" sz="2700" dirty="0" smtClean="0">
                <a:solidFill>
                  <a:srgbClr val="002060"/>
                </a:solidFill>
              </a:rPr>
              <a:t> </a:t>
            </a:r>
            <a:r>
              <a:rPr lang="ru-RU" sz="2700" dirty="0" smtClean="0">
                <a:solidFill>
                  <a:srgbClr val="002060"/>
                </a:solidFill>
              </a:rPr>
              <a:t>Определение самооценки </a:t>
            </a:r>
            <a:r>
              <a:rPr lang="ru-RU" sz="2700" dirty="0" smtClean="0">
                <a:solidFill>
                  <a:srgbClr val="002060"/>
                </a:solidFill>
              </a:rPr>
              <a:t>ребёнка   </a:t>
            </a:r>
            <a:r>
              <a:rPr lang="ru-RU" sz="2700" dirty="0" smtClean="0">
                <a:solidFill>
                  <a:srgbClr val="002060"/>
                </a:solidFill>
              </a:rPr>
              <a:t>(Методика «Лесенка»).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Профилактическая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12447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Обучение социальным навыкам и умениям преодоления стресса 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Повышение самооценки.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Развитие адекватного отношения к собственной личности,  </a:t>
            </a:r>
            <a:r>
              <a:rPr lang="ru-RU" dirty="0" err="1" smtClean="0">
                <a:solidFill>
                  <a:srgbClr val="002060"/>
                </a:solidFill>
              </a:rPr>
              <a:t>эмпатии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Психологическая коррекция пассивной стратегии избегания.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Увеличение уровня самоконтроля.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Выработка мотивации на достижение  успеха.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i="1" dirty="0" smtClean="0">
                <a:latin typeface="Book Antiqua" pitchFamily="18" charset="0"/>
              </a:rPr>
              <a:t>Все в твоих руках!</a:t>
            </a:r>
            <a:endParaRPr lang="ru-RU" sz="6000" i="1" dirty="0">
              <a:latin typeface="Book Antiqua" pitchFamily="18" charset="0"/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6495"/>
          <a:stretch>
            <a:fillRect/>
          </a:stretch>
        </p:blipFill>
        <p:spPr bwMode="auto">
          <a:xfrm>
            <a:off x="1714480" y="1357298"/>
            <a:ext cx="658956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65</TotalTime>
  <Words>131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Солнцестояние</vt:lpstr>
      <vt:lpstr>Суицидальное поведение.</vt:lpstr>
      <vt:lpstr>Методы исследования</vt:lpstr>
      <vt:lpstr>Слайд 3</vt:lpstr>
      <vt:lpstr>Профилактическая работа</vt:lpstr>
      <vt:lpstr>Все в твоих руках!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Суицидальное поведение.</dc:title>
  <dc:creator>Admin</dc:creator>
  <cp:lastModifiedBy>Admin</cp:lastModifiedBy>
  <cp:revision>7</cp:revision>
  <dcterms:created xsi:type="dcterms:W3CDTF">2012-08-22T17:23:58Z</dcterms:created>
  <dcterms:modified xsi:type="dcterms:W3CDTF">2012-08-22T18:29:23Z</dcterms:modified>
</cp:coreProperties>
</file>